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7" r:id="rId2"/>
    <p:sldId id="269" r:id="rId3"/>
    <p:sldId id="270" r:id="rId4"/>
    <p:sldId id="298" r:id="rId5"/>
    <p:sldId id="288" r:id="rId6"/>
    <p:sldId id="289" r:id="rId7"/>
    <p:sldId id="256" r:id="rId8"/>
    <p:sldId id="257" r:id="rId9"/>
    <p:sldId id="258" r:id="rId10"/>
    <p:sldId id="259" r:id="rId11"/>
    <p:sldId id="282" r:id="rId12"/>
    <p:sldId id="283" r:id="rId13"/>
    <p:sldId id="263" r:id="rId14"/>
    <p:sldId id="264" r:id="rId15"/>
    <p:sldId id="304" r:id="rId16"/>
    <p:sldId id="299" r:id="rId17"/>
    <p:sldId id="300" r:id="rId18"/>
    <p:sldId id="305" r:id="rId19"/>
    <p:sldId id="303" r:id="rId20"/>
    <p:sldId id="301" r:id="rId21"/>
    <p:sldId id="302" r:id="rId22"/>
    <p:sldId id="306" r:id="rId23"/>
    <p:sldId id="295" r:id="rId24"/>
    <p:sldId id="309" r:id="rId25"/>
    <p:sldId id="291" r:id="rId26"/>
    <p:sldId id="277" r:id="rId27"/>
    <p:sldId id="276" r:id="rId28"/>
    <p:sldId id="310" r:id="rId29"/>
    <p:sldId id="311" r:id="rId30"/>
    <p:sldId id="312" r:id="rId31"/>
    <p:sldId id="313" r:id="rId32"/>
    <p:sldId id="274" r:id="rId3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>
        <p:scale>
          <a:sx n="70" d="100"/>
          <a:sy n="70" d="100"/>
        </p:scale>
        <p:origin x="1032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1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00915-D6FD-4236-A144-E165BC33F818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49F5C-4AD3-4C9C-8C32-FF33974778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058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49F5C-4AD3-4C9C-8C32-FF33974778DF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017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449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221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62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41"/>
          <p:cNvSpPr>
            <a:spLocks noGrp="1"/>
          </p:cNvSpPr>
          <p:nvPr>
            <p:ph type="sldNum" sz="quarter" idx="10"/>
          </p:nvPr>
        </p:nvSpPr>
        <p:spPr/>
        <p:txBody>
          <a:bodyPr lIns="64291" tIns="32146" rIns="64291" bIns="32146"/>
          <a:lstStyle>
            <a:lvl1pPr>
              <a:defRPr/>
            </a:lvl1pPr>
          </a:lstStyle>
          <a:p>
            <a:pPr>
              <a:defRPr/>
            </a:pPr>
            <a:fld id="{0F6F41D3-C801-436E-B6D2-4385B83136A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99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074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4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444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168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901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591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394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523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EC89-C186-46B2-BC3E-AE32DD9FDCFD}" type="datetimeFigureOut">
              <a:rPr lang="th-TH" smtClean="0"/>
              <a:t>12/02/63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22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364" y="173038"/>
            <a:ext cx="9144000" cy="6858000"/>
          </a:xfrm>
          <a:prstGeom prst="rect">
            <a:avLst/>
          </a:prstGeom>
        </p:spPr>
      </p:pic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6716486" y="435759"/>
            <a:ext cx="2971800" cy="435098"/>
            <a:chOff x="142844" y="142852"/>
            <a:chExt cx="4429156" cy="1146698"/>
          </a:xfrm>
          <a:solidFill>
            <a:srgbClr val="FFFF00"/>
          </a:solidFill>
        </p:grpSpPr>
        <p:pic>
          <p:nvPicPr>
            <p:cNvPr id="12" name="Picture 2" descr="D:\Logo\rsf_ย่อ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D:\Logo\logo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ชื่อเรื่อง 14"/>
          <p:cNvSpPr txBox="1">
            <a:spLocks noGrp="1"/>
          </p:cNvSpPr>
          <p:nvPr>
            <p:ph type="ctrTitle"/>
          </p:nvPr>
        </p:nvSpPr>
        <p:spPr>
          <a:xfrm>
            <a:off x="727364" y="5879271"/>
            <a:ext cx="9144000" cy="9787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รวมพลังขับเคลื่อนกลไกจังหวัด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 </a:t>
            </a:r>
            <a:r>
              <a:rPr lang="th-TH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กุมภาพันธ์ </a:t>
            </a:r>
            <a:r>
              <a:rPr lang="en-US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2563</a:t>
            </a:r>
            <a:endParaRPr lang="th-TH" sz="3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"/>
          <a:stretch/>
        </p:blipFill>
        <p:spPr>
          <a:xfrm>
            <a:off x="2567248" y="0"/>
            <a:ext cx="7059352" cy="68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/>
          <a:lstStyle/>
          <a:p>
            <a:r>
              <a:rPr lang="th-TH" dirty="0" smtClean="0"/>
              <a:t>มาตรการการบังคับใช้กฎหมาย</a:t>
            </a:r>
            <a:endParaRPr lang="th-TH" dirty="0"/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/>
          </p:nvPr>
        </p:nvGraphicFramePr>
        <p:xfrm>
          <a:off x="1981200" y="1772816"/>
          <a:ext cx="2471936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/>
                <a:gridCol w="1235968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เมาแล้วขับ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จังหวัด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อัตราการออกใบสั่ง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นราธิวาส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0.4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สตูล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6.5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น่าน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16.5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E5E5D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E5E5D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ชลบุรี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630.8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ภูเก็ต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796.8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ระยอง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871.3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>
            <p:extLst/>
          </p:nvPr>
        </p:nvGraphicFramePr>
        <p:xfrm>
          <a:off x="4799856" y="1772816"/>
          <a:ext cx="2615952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984"/>
                <a:gridCol w="1235968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หมวก</a:t>
                      </a:r>
                      <a:r>
                        <a:rPr lang="th-TH" sz="18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กันน็อค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จังหวัด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อัตราการออกใบสั่ง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สงขลา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0.1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นราธิวาส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2.1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นครปฐม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255.7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180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E5E5D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E5E5D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ชลบุรี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15665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ระยอง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23633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ภูเก็ต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25987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ตาราง 8"/>
          <p:cNvGraphicFramePr>
            <a:graphicFrameLocks noGrp="1"/>
          </p:cNvGraphicFramePr>
          <p:nvPr>
            <p:extLst/>
          </p:nvPr>
        </p:nvGraphicFramePr>
        <p:xfrm>
          <a:off x="7738864" y="1772816"/>
          <a:ext cx="2471936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/>
                <a:gridCol w="1235968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ขับรถเร็ว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จังหวัด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อัตราการออกใบสั่ง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ชุมพร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0.2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นราธิวาส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นครสวรรค์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2.4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180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E5E5D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rgbClr val="E5E5D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พิษณุโลก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17001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ชัยนาท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20567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อ่างทอง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23388</a:t>
                      </a:r>
                      <a:endParaRPr lang="th-TH" sz="18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1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087"/>
          <a:stretch/>
        </p:blipFill>
        <p:spPr>
          <a:xfrm>
            <a:off x="1524000" y="0"/>
            <a:ext cx="9151517" cy="5638800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8472264" y="5270957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Thai roads 2562</a:t>
            </a:r>
            <a:endParaRPr lang="th-TH" i="1" dirty="0"/>
          </a:p>
        </p:txBody>
      </p:sp>
    </p:spTree>
    <p:extLst>
      <p:ext uri="{BB962C8B-B14F-4D97-AF65-F5344CB8AC3E}">
        <p14:creationId xmlns:p14="http://schemas.microsoft.com/office/powerpoint/2010/main" val="25231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13775" t="13301" r="13382"/>
          <a:stretch/>
        </p:blipFill>
        <p:spPr>
          <a:xfrm>
            <a:off x="1524000" y="467175"/>
            <a:ext cx="9144000" cy="58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00" t="12437" r="14126"/>
          <a:stretch/>
        </p:blipFill>
        <p:spPr>
          <a:xfrm>
            <a:off x="1524000" y="306254"/>
            <a:ext cx="8964488" cy="59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988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789920" cy="6858000"/>
          </a:xfrm>
        </p:spPr>
      </p:pic>
    </p:spTree>
    <p:extLst>
      <p:ext uri="{BB962C8B-B14F-4D97-AF65-F5344CB8AC3E}">
        <p14:creationId xmlns:p14="http://schemas.microsoft.com/office/powerpoint/2010/main" val="7022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ชื่อเรื่อง 1"/>
          <p:cNvSpPr>
            <a:spLocks noGrp="1"/>
          </p:cNvSpPr>
          <p:nvPr>
            <p:ph type="title"/>
          </p:nvPr>
        </p:nvSpPr>
        <p:spPr>
          <a:xfrm>
            <a:off x="1919288" y="-360363"/>
            <a:ext cx="8229600" cy="7207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th-TH" smtClean="0"/>
              <a:t/>
            </a:r>
            <a:br>
              <a:rPr lang="en-US" altLang="th-TH" smtClean="0"/>
            </a:br>
            <a:r>
              <a:rPr lang="en-US" altLang="th-TH" sz="3200"/>
              <a:t>Thailand Road Safety Network</a:t>
            </a:r>
            <a:endParaRPr lang="th-TH" altLang="th-TH" sz="3200"/>
          </a:p>
        </p:txBody>
      </p:sp>
      <p:pic>
        <p:nvPicPr>
          <p:cNvPr id="59395" name="Picture 40" descr="log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33600"/>
            <a:ext cx="1319213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2" descr="logo ป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2565401"/>
            <a:ext cx="6826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RSOC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268413"/>
            <a:ext cx="933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whogif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5013326"/>
            <a:ext cx="1236663" cy="1165225"/>
          </a:xfrm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59399" name="Picture 3" descr="LOGO-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868864"/>
            <a:ext cx="176688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fc_bigs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3789363"/>
            <a:ext cx="5762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7824788" y="765176"/>
            <a:ext cx="2266950" cy="30464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Central Government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MOI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MOH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MOJ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MOE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National Police Bureau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NIEM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NHSO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NGO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Private sector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Experts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02" name="TextBox 16"/>
          <p:cNvSpPr txBox="1">
            <a:spLocks noChangeArrowheads="1"/>
          </p:cNvSpPr>
          <p:nvPr/>
        </p:nvSpPr>
        <p:spPr bwMode="auto">
          <a:xfrm>
            <a:off x="3792539" y="765176"/>
            <a:ext cx="256857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>
                <a:latin typeface="Arial" charset="0"/>
              </a:rPr>
              <a:t>Local Provinces</a:t>
            </a:r>
          </a:p>
          <a:p>
            <a:pPr eaLnBrk="1" hangingPunct="1"/>
            <a:r>
              <a:rPr lang="en-US" altLang="th-TH" sz="1800">
                <a:latin typeface="Arial" charset="0"/>
              </a:rPr>
              <a:t>5E strategic work plans</a:t>
            </a:r>
            <a:endParaRPr lang="th-TH" altLang="th-TH" sz="1800">
              <a:latin typeface="Arial" charset="0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3071814" y="1773239"/>
            <a:ext cx="3671887" cy="1584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</a:t>
            </a:r>
            <a:endParaRPr lang="th-TH" dirty="0"/>
          </a:p>
        </p:txBody>
      </p:sp>
      <p:pic>
        <p:nvPicPr>
          <p:cNvPr id="59404" name="Picture 41" descr="logo-สอจร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844676"/>
            <a:ext cx="14224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51" descr="NETWORKLOGO_F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636838"/>
            <a:ext cx="6492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7" descr="Sticker รถวงกลมแด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844676"/>
            <a:ext cx="690562" cy="720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6" descr="poli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492376"/>
            <a:ext cx="7921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7" descr="Road Safety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844675"/>
            <a:ext cx="7921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9" name="TextBox 24"/>
          <p:cNvSpPr txBox="1">
            <a:spLocks noChangeArrowheads="1"/>
          </p:cNvSpPr>
          <p:nvPr/>
        </p:nvSpPr>
        <p:spPr bwMode="auto">
          <a:xfrm>
            <a:off x="4367213" y="2781300"/>
            <a:ext cx="1357312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Public media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10" name="TextBox 25"/>
          <p:cNvSpPr txBox="1">
            <a:spLocks noChangeArrowheads="1"/>
          </p:cNvSpPr>
          <p:nvPr/>
        </p:nvSpPr>
        <p:spPr bwMode="auto">
          <a:xfrm>
            <a:off x="3359151" y="5732464"/>
            <a:ext cx="1209675" cy="40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ATRANS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1" name="TextBox 26"/>
          <p:cNvSpPr txBox="1">
            <a:spLocks noChangeArrowheads="1"/>
          </p:cNvSpPr>
          <p:nvPr/>
        </p:nvSpPr>
        <p:spPr bwMode="auto">
          <a:xfrm>
            <a:off x="3359151" y="5013325"/>
            <a:ext cx="9128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GRSP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2" name="TextBox 27"/>
          <p:cNvSpPr txBox="1">
            <a:spLocks noChangeArrowheads="1"/>
          </p:cNvSpPr>
          <p:nvPr/>
        </p:nvSpPr>
        <p:spPr bwMode="auto">
          <a:xfrm>
            <a:off x="5375275" y="5013325"/>
            <a:ext cx="13970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Thai roads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3" name="TextBox 29"/>
          <p:cNvSpPr txBox="1">
            <a:spLocks noChangeArrowheads="1"/>
          </p:cNvSpPr>
          <p:nvPr/>
        </p:nvSpPr>
        <p:spPr bwMode="auto">
          <a:xfrm>
            <a:off x="3648075" y="4437064"/>
            <a:ext cx="863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000">
                <a:latin typeface="Arial" charset="0"/>
              </a:rPr>
              <a:t>Consumer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protection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foundation</a:t>
            </a:r>
            <a:endParaRPr lang="th-TH" altLang="th-TH" sz="1000">
              <a:latin typeface="Arial" charset="0"/>
            </a:endParaRPr>
          </a:p>
        </p:txBody>
      </p:sp>
      <p:sp>
        <p:nvSpPr>
          <p:cNvPr id="59414" name="TextBox 30"/>
          <p:cNvSpPr txBox="1">
            <a:spLocks noChangeArrowheads="1"/>
          </p:cNvSpPr>
          <p:nvPr/>
        </p:nvSpPr>
        <p:spPr bwMode="auto">
          <a:xfrm>
            <a:off x="5375276" y="5661026"/>
            <a:ext cx="2011363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National Health </a:t>
            </a:r>
          </a:p>
          <a:p>
            <a:pPr eaLnBrk="1" hangingPunct="1"/>
            <a:r>
              <a:rPr lang="en-US" altLang="th-TH" sz="2000">
                <a:latin typeface="Arial" charset="0"/>
              </a:rPr>
              <a:t>foundation</a:t>
            </a:r>
            <a:endParaRPr lang="th-TH" altLang="th-TH" sz="2000">
              <a:latin typeface="Arial" charset="0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>
          <a:xfrm flipH="1">
            <a:off x="6383338" y="981075"/>
            <a:ext cx="14414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>
            <a:stCxn id="19" idx="0"/>
          </p:cNvCxnSpPr>
          <p:nvPr/>
        </p:nvCxnSpPr>
        <p:spPr>
          <a:xfrm flipH="1" flipV="1">
            <a:off x="4872038" y="1412876"/>
            <a:ext cx="36512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ลูกศรขวา 47"/>
          <p:cNvSpPr/>
          <p:nvPr/>
        </p:nvSpPr>
        <p:spPr>
          <a:xfrm>
            <a:off x="2855914" y="2492376"/>
            <a:ext cx="503237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9" name="ลูกศรลง 48"/>
          <p:cNvSpPr/>
          <p:nvPr/>
        </p:nvSpPr>
        <p:spPr>
          <a:xfrm rot="10800000">
            <a:off x="4727575" y="1268413"/>
            <a:ext cx="48418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2063750" y="2997201"/>
            <a:ext cx="287338" cy="1851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ลูกศรลง 27"/>
          <p:cNvSpPr/>
          <p:nvPr/>
        </p:nvSpPr>
        <p:spPr>
          <a:xfrm rot="16200000">
            <a:off x="6991350" y="2317750"/>
            <a:ext cx="484188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9421" name="TextBox 28"/>
          <p:cNvSpPr txBox="1">
            <a:spLocks noChangeArrowheads="1"/>
          </p:cNvSpPr>
          <p:nvPr/>
        </p:nvSpPr>
        <p:spPr bwMode="auto">
          <a:xfrm>
            <a:off x="8239125" y="5805488"/>
            <a:ext cx="21336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Road accident victim 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protection company</a:t>
            </a:r>
            <a:endParaRPr lang="th-TH" altLang="th-TH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58"/>
            <a:ext cx="12122590" cy="6818957"/>
          </a:xfrm>
        </p:spPr>
      </p:pic>
    </p:spTree>
    <p:extLst>
      <p:ext uri="{BB962C8B-B14F-4D97-AF65-F5344CB8AC3E}">
        <p14:creationId xmlns:p14="http://schemas.microsoft.com/office/powerpoint/2010/main" val="8761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ตัวยึดเนื้อหา 6"/>
          <p:cNvSpPr>
            <a:spLocks noGrp="1"/>
          </p:cNvSpPr>
          <p:nvPr>
            <p:ph idx="1"/>
          </p:nvPr>
        </p:nvSpPr>
        <p:spPr>
          <a:xfrm>
            <a:off x="1774826" y="188913"/>
            <a:ext cx="8893175" cy="6985000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th-TH" sz="5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ปัญหาสำคัญของประเทศไทย</a:t>
            </a:r>
            <a:endParaRPr lang="en-US" sz="5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endParaRPr lang="th-TH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หน่วยงานที่รับผิดชอบยังไม่เข้มแข็ง ผูกติดกับการเมือง </a:t>
            </a:r>
          </a:p>
          <a:p>
            <a:pPr marL="0" indent="0">
              <a:buNone/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ไม่ได้ทำงานต่อเนื่อง ขาดบุคลากรมืออาชีพ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การบังคับใช้กฎหมายยังไม่เข้มแข็ง ไม่ต่อเนื่อง ไม่จริงจัง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มาตรฐาน รถ ถนน ยังล้าสมัย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ระบบการได้ใบขับขี่ ห่างไกลจากมาตรฐานสากลอยู่มาก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งบประมาณเพื่อดำเนินการไม่มี งบก่อสร้างไม่ได้ผนวกความปลอดภัย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ระบบการกำกับ ติดตาม อ่อนแอ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ประชาชน ชาวบ้าน ยังไม่ตระหนักถึงสิทธิ์ที่ควรได้รับจากรัฐบาล </a:t>
            </a:r>
          </a:p>
          <a:p>
            <a:pPr>
              <a:defRPr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ผู้ที่มีหน้าที่รับผิดชอบยังไม่คิดว่าเป็นเรื่องสำคัญ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endParaRPr lang="th-TH" sz="51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4934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8" b="32714"/>
          <a:stretch/>
        </p:blipFill>
        <p:spPr>
          <a:xfrm>
            <a:off x="5951392" y="1027906"/>
            <a:ext cx="5955792" cy="4508626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15" y="-63374"/>
            <a:ext cx="34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 descr="C:\Users\USER\Desktop\New folder\ไอน์สไตน์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38550"/>
            <a:ext cx="8424936" cy="65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269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ยุทธศาสตร์การจัดการสำคัญ</a:t>
            </a:r>
            <a:endParaRPr lang="th-TH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899719" y="2616452"/>
            <a:ext cx="83925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การผลักดันให้มีองค์กรนำเพื่อความปลอดภัยทางถนน</a:t>
            </a:r>
          </a:p>
          <a:p>
            <a:pPr marL="514350" indent="-514350">
              <a:buAutoNum type="arabicPeriod"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การเพิ่มประสิทธิภาพ ความเข้มงวด กวดขันในการบังคับใช้กฎหมาย</a:t>
            </a:r>
          </a:p>
          <a:p>
            <a:pPr marL="514350" indent="-514350">
              <a:buAutoNum type="arabicPeriod"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เคลื่อนจุดจัดการลงถึงระดับพื้นที่</a:t>
            </a:r>
            <a:endParaRPr lang="th-TH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09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261936"/>
              </p:ext>
            </p:extLst>
          </p:nvPr>
        </p:nvGraphicFramePr>
        <p:xfrm>
          <a:off x="701040" y="0"/>
          <a:ext cx="10640060" cy="672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7560"/>
                <a:gridCol w="3337560"/>
                <a:gridCol w="3964940"/>
              </a:tblGrid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หน่วยงาน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มาตรการ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สอจร</a:t>
                      </a:r>
                      <a:r>
                        <a:rPr lang="en-US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&amp;</a:t>
                      </a:r>
                      <a:r>
                        <a:rPr lang="en-US" sz="2000" baseline="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WHO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สภาผู้แทนราษฎร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อนุกรรมาธิการ </a:t>
                      </a:r>
                      <a:r>
                        <a:rPr lang="en-US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RS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ร่วมเป็นกรรมการ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วุฒิสภา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อนุกรรมการ</a:t>
                      </a:r>
                      <a:r>
                        <a:rPr lang="th-TH" sz="2000" baseline="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2000" baseline="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RS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ร่วมเป็นกรรมการ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รัฐบาล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ศปถ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ผู้ทรงคุณวุฒิ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มหาดไทย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ตำบลขับขี่ปลอดภัย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ร่วมเป็นผู้ทรงคุณวุฒิ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สาธารณสุข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บูรณา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การระบบข้อมูล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ร่วมเป็นกรรมการ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คมนาคม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ศูนย์ปลอดภัย คมนาคม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ร่วมเป็นผู้ทรงคุณวุฒิ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สตช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ปฏิรูประบบบังคับใช้กฎหมาย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ร่วมเป็นกรรมการ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จังหวัด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ศปถ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จังหวัด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พี่เลี้ยง สอจร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อำเภอ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ศปถ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อำเภอ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แผนงาน </a:t>
                      </a:r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ศปถ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อ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ตำบล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ศปถ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อปท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แผนงาน </a:t>
                      </a:r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ศปถ</a:t>
                      </a:r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อ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สสส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สนับสนุนงบประมาณ 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แผนงาน สอจร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กองทุนเลขสวย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สนับสนุนงบประมาณ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ร่วมเป็นผู้ทรงคุณวุฒิ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บริษัทกลาง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ระบบข้อ</a:t>
                      </a:r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มุล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00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448056">
                <a:tc>
                  <a:txBody>
                    <a:bodyPr/>
                    <a:lstStyle/>
                    <a:p>
                      <a:r>
                        <a:rPr lang="th-TH" sz="2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สกสว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สนับสนุนงบวิจัย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ร่วมเป็นกรรมการ </a:t>
                      </a:r>
                      <a:r>
                        <a:rPr lang="en-US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RS flagship</a:t>
                      </a:r>
                      <a:endParaRPr lang="th-TH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6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598841"/>
              </p:ext>
            </p:extLst>
          </p:nvPr>
        </p:nvGraphicFramePr>
        <p:xfrm>
          <a:off x="1384300" y="1426683"/>
          <a:ext cx="104521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025"/>
                <a:gridCol w="2613025"/>
                <a:gridCol w="2613025"/>
                <a:gridCol w="2613025"/>
              </a:tblGrid>
              <a:tr h="370840">
                <a:tc>
                  <a:txBody>
                    <a:bodyPr/>
                    <a:lstStyle/>
                    <a:p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4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มหาดไทย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4000" dirty="0" err="1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อปท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4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สาธารณสุข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จังหวัด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76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76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96</a:t>
                      </a:r>
                      <a:endParaRPr lang="th-TH" sz="4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อำเภอ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878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400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776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ตำบล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7256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7782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9768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หมู่บ้าน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75032</a:t>
                      </a:r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400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4000" dirty="0">
                        <a:solidFill>
                          <a:srgbClr val="FF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กล่องข้อความ 3"/>
          <p:cNvSpPr txBox="1"/>
          <p:nvPr/>
        </p:nvSpPr>
        <p:spPr>
          <a:xfrm>
            <a:off x="4082142" y="5584372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แนวรบด่านหน้าในพื้นที่</a:t>
            </a:r>
            <a:endParaRPr lang="th-TH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0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81743" y="887639"/>
            <a:ext cx="10515600" cy="5667375"/>
          </a:xfrm>
        </p:spPr>
        <p:txBody>
          <a:bodyPr>
            <a:noAutofit/>
          </a:bodyPr>
          <a:lstStyle/>
          <a:p>
            <a:r>
              <a:rPr lang="th-TH" sz="2800" dirty="0" smtClean="0"/>
              <a:t>นโยบาย มท </a:t>
            </a:r>
            <a:r>
              <a:rPr lang="en-US" sz="2800" dirty="0" smtClean="0"/>
              <a:t>2</a:t>
            </a:r>
            <a:r>
              <a:rPr lang="th-TH" sz="2800" dirty="0" smtClean="0"/>
              <a:t/>
            </a:r>
            <a:br>
              <a:rPr lang="th-TH" sz="2800" dirty="0" smtClean="0"/>
            </a:br>
            <a:r>
              <a:rPr lang="th-TH" sz="2800" dirty="0" smtClean="0"/>
              <a:t>มากกว่า </a:t>
            </a:r>
            <a:r>
              <a:rPr lang="en-US" sz="2800" dirty="0"/>
              <a:t>80% </a:t>
            </a:r>
            <a:r>
              <a:rPr lang="th-TH" sz="2800" dirty="0"/>
              <a:t>ของการบาดเจ็บและการเสียชีวิตจากอุบีติเหตุทางถนน เกิดในพื้นที่ของ </a:t>
            </a:r>
            <a:r>
              <a:rPr lang="th-TH" sz="2800" dirty="0" err="1"/>
              <a:t>อปท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เจ้าภาพหลักในท้องที่จึงจะต้องเป็น </a:t>
            </a:r>
            <a:r>
              <a:rPr lang="th-TH" sz="2800" dirty="0" err="1"/>
              <a:t>อปท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ภารกิจในการแก้ปัญหาอุบัติเหตุทางถนน ของ </a:t>
            </a:r>
            <a:r>
              <a:rPr lang="th-TH" sz="2800" dirty="0" err="1"/>
              <a:t>อปท</a:t>
            </a:r>
            <a:r>
              <a:rPr lang="th-TH" sz="2800" dirty="0"/>
              <a:t> มีกฎหมายรองรับคือ พ</a:t>
            </a:r>
            <a:r>
              <a:rPr lang="en-US" sz="2800" dirty="0"/>
              <a:t>.</a:t>
            </a:r>
            <a:r>
              <a:rPr lang="th-TH" sz="2800" dirty="0"/>
              <a:t>ร</a:t>
            </a:r>
            <a:r>
              <a:rPr lang="en-US" sz="2800" dirty="0"/>
              <a:t>.</a:t>
            </a:r>
            <a:r>
              <a:rPr lang="th-TH" sz="2800" dirty="0"/>
              <a:t>บ</a:t>
            </a:r>
            <a:r>
              <a:rPr lang="en-US" sz="2800" dirty="0"/>
              <a:t>. </a:t>
            </a:r>
            <a:r>
              <a:rPr lang="th-TH" sz="2800" dirty="0" err="1"/>
              <a:t>อบจ</a:t>
            </a:r>
            <a:r>
              <a:rPr lang="th-TH" sz="2800" dirty="0"/>
              <a:t> ฉบับที่ </a:t>
            </a:r>
            <a:r>
              <a:rPr lang="en-US" sz="2800" dirty="0"/>
              <a:t>5 (2562) ,</a:t>
            </a:r>
            <a:r>
              <a:rPr lang="th-TH" sz="2800" dirty="0"/>
              <a:t>มาตราที่ </a:t>
            </a:r>
            <a:r>
              <a:rPr lang="en-US" sz="2800" dirty="0"/>
              <a:t>19, </a:t>
            </a:r>
            <a:r>
              <a:rPr lang="th-TH" sz="2800" dirty="0"/>
              <a:t>พ</a:t>
            </a:r>
            <a:r>
              <a:rPr lang="en-US" sz="2800" dirty="0"/>
              <a:t>.</a:t>
            </a:r>
            <a:r>
              <a:rPr lang="th-TH" sz="2800" dirty="0"/>
              <a:t>ร</a:t>
            </a:r>
            <a:r>
              <a:rPr lang="en-US" sz="2800" dirty="0"/>
              <a:t>.</a:t>
            </a:r>
            <a:r>
              <a:rPr lang="th-TH" sz="2800" dirty="0"/>
              <a:t>บ</a:t>
            </a:r>
            <a:r>
              <a:rPr lang="en-US" sz="2800" dirty="0"/>
              <a:t>.</a:t>
            </a:r>
            <a:r>
              <a:rPr lang="th-TH" sz="2800" dirty="0"/>
              <a:t>เทศบาล ฉบับที่ </a:t>
            </a:r>
            <a:r>
              <a:rPr lang="en-US" sz="2800" dirty="0"/>
              <a:t>14 (2562) </a:t>
            </a:r>
            <a:r>
              <a:rPr lang="th-TH" sz="2800" dirty="0"/>
              <a:t>มาตราที่ </a:t>
            </a:r>
            <a:r>
              <a:rPr lang="en-US" sz="2800" dirty="0"/>
              <a:t>19, </a:t>
            </a:r>
            <a:r>
              <a:rPr lang="th-TH" sz="2800" dirty="0"/>
              <a:t>พ</a:t>
            </a:r>
            <a:r>
              <a:rPr lang="en-US" sz="2800" dirty="0"/>
              <a:t>.</a:t>
            </a:r>
            <a:r>
              <a:rPr lang="th-TH" sz="2800" dirty="0"/>
              <a:t>ร</a:t>
            </a:r>
            <a:r>
              <a:rPr lang="en-US" sz="2800" dirty="0"/>
              <a:t>.</a:t>
            </a:r>
            <a:r>
              <a:rPr lang="th-TH" sz="2800" dirty="0"/>
              <a:t>บ</a:t>
            </a:r>
            <a:r>
              <a:rPr lang="en-US" sz="2800" dirty="0"/>
              <a:t>.</a:t>
            </a:r>
            <a:r>
              <a:rPr lang="th-TH" sz="2800" dirty="0" err="1"/>
              <a:t>อบต</a:t>
            </a:r>
            <a:r>
              <a:rPr lang="th-TH" sz="2800" dirty="0"/>
              <a:t> ฉบับ ที่ </a:t>
            </a:r>
            <a:r>
              <a:rPr lang="en-US" sz="2800" dirty="0"/>
              <a:t>7 (2562) ,</a:t>
            </a:r>
            <a:r>
              <a:rPr lang="th-TH" sz="2800" dirty="0"/>
              <a:t>มาตราที่ </a:t>
            </a:r>
            <a:r>
              <a:rPr lang="en-US" sz="2800" dirty="0"/>
              <a:t>19</a:t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ท้องถิ่นต้องปรับแผนให้มีภารกิจในเรื่องการแก้ปัญหาอุบัติเหตุทางถนน จัดการจุดเสี่ยง สร้างการรับรู้ให้ชุมชน ด่านครอบครัว ด่านชุมชน ด้านโรงเรียน ด่านโรงงาน ไม่ให้ลูกหลาน เจ้าหน้าที่ ที่กินเหล้าออกจากบ้าน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ต้อง</a:t>
            </a:r>
            <a:r>
              <a:rPr lang="th-TH" sz="2800" dirty="0" err="1"/>
              <a:t>บูรณา</a:t>
            </a:r>
            <a:r>
              <a:rPr lang="th-TH" sz="2800" dirty="0"/>
              <a:t>การท้องถิ่น </a:t>
            </a:r>
            <a:r>
              <a:rPr lang="en-US" sz="2800" dirty="0"/>
              <a:t>+ </a:t>
            </a:r>
            <a:r>
              <a:rPr lang="th-TH" sz="2800" dirty="0"/>
              <a:t>ท้องที่ ต้องใช้ขาทั้งสองข้างเท่ากัน ท้องถิ่น และ</a:t>
            </a:r>
            <a:r>
              <a:rPr lang="th-TH" sz="2800" dirty="0" smtClean="0"/>
              <a:t>ท้องที่</a:t>
            </a:r>
            <a:br>
              <a:rPr lang="th-TH" sz="2800" dirty="0" smtClean="0"/>
            </a:br>
            <a:r>
              <a:rPr lang="en-US" sz="2800" dirty="0" smtClean="0"/>
              <a:t>-</a:t>
            </a:r>
            <a:r>
              <a:rPr lang="th-TH" sz="2800" dirty="0" smtClean="0"/>
              <a:t>เป็น</a:t>
            </a:r>
            <a:r>
              <a:rPr lang="th-TH" sz="2800" dirty="0"/>
              <a:t>ความหวังใหม่ในการแก้ปัญหาอุบัติเหตุทางถนน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ทุก </a:t>
            </a:r>
            <a:r>
              <a:rPr lang="th-TH" sz="2800" dirty="0" err="1"/>
              <a:t>อปท</a:t>
            </a:r>
            <a:r>
              <a:rPr lang="th-TH" sz="2800" dirty="0"/>
              <a:t> ต้องตั้งงบดำเนินการ แห่งละ </a:t>
            </a:r>
            <a:r>
              <a:rPr lang="en-US" sz="2800" dirty="0" smtClean="0"/>
              <a:t>1 </a:t>
            </a:r>
            <a:r>
              <a:rPr lang="th-TH" sz="2800" dirty="0" smtClean="0"/>
              <a:t>ล้าน</a:t>
            </a:r>
            <a:r>
              <a:rPr lang="en-US" sz="2800" dirty="0" smtClean="0"/>
              <a:t> </a:t>
            </a:r>
            <a:r>
              <a:rPr lang="th-TH" sz="2800" dirty="0"/>
              <a:t>บาทต่อปี ทั้งประเทศ จะมีงบประมาณในการดำเนินการทั้งประเทศ </a:t>
            </a:r>
            <a:r>
              <a:rPr lang="th-TH" sz="2800" dirty="0" smtClean="0"/>
              <a:t>กว่า </a:t>
            </a:r>
            <a:r>
              <a:rPr lang="en-US" sz="2800" dirty="0" smtClean="0"/>
              <a:t>8000 </a:t>
            </a:r>
            <a:r>
              <a:rPr lang="th-TH" sz="2800" dirty="0"/>
              <a:t>ล้านบาท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ต้องไม่ทำงานเชิงรับ แต่ต้องรุกตั้งแต่การออกแบบการสร้างถนนที่ปลอดภัย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จะต้องมีการประชุมทั้ง ระดับ </a:t>
            </a:r>
            <a:r>
              <a:rPr lang="th-TH" sz="2800" dirty="0" err="1"/>
              <a:t>ศปถ</a:t>
            </a:r>
            <a:r>
              <a:rPr lang="th-TH" sz="2800" dirty="0"/>
              <a:t> จังหวัด</a:t>
            </a:r>
            <a:r>
              <a:rPr lang="en-US" sz="2800" dirty="0"/>
              <a:t>, </a:t>
            </a:r>
            <a:r>
              <a:rPr lang="th-TH" sz="2800" dirty="0" err="1"/>
              <a:t>ศปถ</a:t>
            </a:r>
            <a:r>
              <a:rPr lang="th-TH" sz="2800" dirty="0"/>
              <a:t> อำเภอ</a:t>
            </a:r>
            <a:r>
              <a:rPr lang="en-US" sz="2800" dirty="0"/>
              <a:t>, </a:t>
            </a:r>
            <a:r>
              <a:rPr lang="th-TH" sz="2800" dirty="0" err="1"/>
              <a:t>ศปถ</a:t>
            </a:r>
            <a:r>
              <a:rPr lang="th-TH" sz="2800" dirty="0"/>
              <a:t> ท้องถิ่น ทุกเดือน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จะต้องส่งรายงาน รวบรวมส่งส่วนกลางทุกเดือน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-</a:t>
            </a:r>
            <a:r>
              <a:rPr lang="th-TH" sz="2800" dirty="0"/>
              <a:t>ส่วนกลางจะทำหน้าที่ในการกำกับ</a:t>
            </a:r>
            <a:r>
              <a:rPr lang="th-TH" sz="2800" dirty="0" smtClean="0"/>
              <a:t>ติดตาม </a:t>
            </a:r>
            <a:r>
              <a:rPr lang="th-TH" sz="2800" dirty="0"/>
              <a:t>และ จะออกตรวจเยี่ยมการปฏิบัติงานของทุกจังหวัด</a:t>
            </a:r>
            <a:r>
              <a:rPr lang="en-US" sz="2800" dirty="0"/>
              <a:t/>
            </a:r>
            <a:br>
              <a:rPr lang="en-US" sz="2800" dirty="0"/>
            </a:b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1042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core team 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 </a:t>
            </a:r>
            <a:r>
              <a:rPr lang="th-TH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จปถ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ในองค์กร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มีกรรมการพหุภาคี </a:t>
            </a:r>
            <a:r>
              <a:rPr lang="th-TH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สห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สาขาวิชาชีพ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มีกระบวนการขับเคลื่อนการดำเนินงาน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มีระบบการสื่อสารระหว่างทีมงานที่มีประสิทธิภาพ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มีแผนงานครอบคลุมทุกเสาหลัก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มีทักษะ การเปลี่ยนแผนสู่การปฏิบัติ โดยยุทธวิธี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 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มีระบบข้อมูลคุณภาพเพื่อการกำกับติดตาม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มีการคืนข้อมูลสู่ชุมชน ภาคีเครือข่าย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มีภาคีเครือข่ายที่เข้ามาร่วมงาน และสนับสนุน การดำเนินงาน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มีผลงานที่สามารถขยายผลการดำเนินงาน</a:t>
            </a: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ทุกเครือข่ายมีความภาคภูมิใจ และรู้สึกเป็นเจ้าของ</a:t>
            </a:r>
          </a:p>
          <a:p>
            <a:endParaRPr lang="th-TH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Key success factors </a:t>
            </a:r>
            <a:endParaRPr lang="th-TH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ค้นหาจุดเสี่ยง แก้ไขจุดเสี่ยง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ระดับอำเภอ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ของ </a:t>
            </a:r>
            <a:r>
              <a:rPr lang="th-TH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อปท</a:t>
            </a:r>
            <a:endParaRPr 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 ในสถานประกอบการ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ในสถานศึกษา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ออกระเบียบเรื่อง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city speed limit</a:t>
            </a:r>
            <a:endParaRPr 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ยืนเคียงบ่าเคียงไหล่ กับตำรวจในการบังคับใช้กฎหมาย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สร้างกองร้อยน้ำหวานมาสนับสนุนงานตำรวจ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จัดระเบียบรถโรงเรียน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สร้างระบบข้อมูลเพื่อกำกับติดตาม</a:t>
            </a:r>
            <a:endParaRPr lang="th-TH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เราทำอะไรได้บ้าง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8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5" y="594352"/>
            <a:ext cx="6883525" cy="5160315"/>
          </a:xfrm>
        </p:spPr>
      </p:pic>
      <p:sp>
        <p:nvSpPr>
          <p:cNvPr id="5" name="กล่องข้อความ 4"/>
          <p:cNvSpPr txBox="1"/>
          <p:nvPr/>
        </p:nvSpPr>
        <p:spPr>
          <a:xfrm>
            <a:off x="7061200" y="1460500"/>
            <a:ext cx="513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ประเด็นเสนอเพื่อให้เกิดการขับเคลื่อนในระดับ รัฐสภา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10/1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โคราช</a:t>
            </a:r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th-TH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	ทาง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ลอด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24/1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นครศรีธรรมราช</a:t>
            </a:r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กลไกตำรวจ ท้องถิ่น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7/2	</a:t>
            </a:r>
            <a:r>
              <a:rPr lang="th-TH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แพร่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21/2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ราชบุรี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6/3	</a:t>
            </a:r>
            <a:r>
              <a:rPr lang="th-TH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ตาก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20/3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อุดร</a:t>
            </a:r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th-TH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รถ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อ้อย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เมษา</a:t>
            </a:r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นครสวรรค์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17/4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สระแก้ว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1/5	</a:t>
            </a:r>
            <a:r>
              <a:rPr lang="th-TH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น่าน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15/5	</a:t>
            </a:r>
            <a:r>
              <a:rPr lang="th-TH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ขอนแก่น		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101475" y="1045001"/>
            <a:ext cx="63882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คณะอนุกรรมการความปลอดภัยทางถนน วุฒิสภา</a:t>
            </a: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@ </a:t>
            </a:r>
            <a:r>
              <a:rPr lang="th-TH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นครศรีธรรมราช </a:t>
            </a: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 </a:t>
            </a:r>
            <a:r>
              <a:rPr lang="th-TH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มกราคม </a:t>
            </a: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2563</a:t>
            </a:r>
            <a:endParaRPr lang="th-TH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8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81200" y="764705"/>
            <a:ext cx="8229600" cy="5361459"/>
          </a:xfrm>
        </p:spPr>
        <p:txBody>
          <a:bodyPr>
            <a:normAutofit fontScale="85000" lnSpcReduction="20000"/>
          </a:bodyPr>
          <a:lstStyle/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คนเดียวแค่คิด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เครือข่าย ได้ร่วมเสวนา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คนเดียวแค่เพลิน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เครือข่าย ได้ร่วมฉลอง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คนเดียวแค่ยิ้ม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เครือข่ายได้หัวเราะ</a:t>
            </a:r>
          </a:p>
          <a:p>
            <a:pPr marL="0" indent="0">
              <a:buNone/>
            </a:pPr>
            <a:endParaRPr lang="th-TH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คนเดียวเป็นไม้ซีก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เครือข่ายเป็นไม้ซุง</a:t>
            </a:r>
          </a:p>
          <a:p>
            <a:pPr marL="0" indent="0">
              <a:buNone/>
            </a:pP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นี่คือความสวยงามของพลังเครือข่าย 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ตัวเล็กตัวน้อยอย่างเราแทบจะไม่มีความหมายเลยถ้าไม่มีเครือข่าย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Stay connected</a:t>
            </a:r>
          </a:p>
          <a:p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all can make very big change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29993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9" b="27111"/>
          <a:stretch/>
        </p:blipFill>
        <p:spPr>
          <a:xfrm>
            <a:off x="2744570" y="0"/>
            <a:ext cx="688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1407" t="10426" r="11175"/>
          <a:stretch/>
        </p:blipFill>
        <p:spPr>
          <a:xfrm>
            <a:off x="1554956" y="692696"/>
            <a:ext cx="9073008" cy="56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1" b="18889"/>
          <a:stretch/>
        </p:blipFill>
        <p:spPr>
          <a:xfrm>
            <a:off x="3247490" y="-1"/>
            <a:ext cx="5134510" cy="689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2" y="0"/>
            <a:ext cx="11488848" cy="6893309"/>
          </a:xfrm>
        </p:spPr>
      </p:pic>
    </p:spTree>
    <p:extLst>
      <p:ext uri="{BB962C8B-B14F-4D97-AF65-F5344CB8AC3E}">
        <p14:creationId xmlns:p14="http://schemas.microsoft.com/office/powerpoint/2010/main" val="25735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 smtClean="0"/>
          </a:p>
        </p:txBody>
      </p:sp>
      <p:pic>
        <p:nvPicPr>
          <p:cNvPr id="31747" name="Picture 2" descr="C:\Documents and Settings\user\Desktop\Desk top6 28-3-53\picture\ฉือจี้\ฉือจี้ 13-8-53\IMG_85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2738439" y="51435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h-TH" altLang="th-TH" sz="18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020888" y="5176839"/>
            <a:ext cx="82804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800" b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ไม่มีกุศลใดจะยิ่งใหญ่เท่ากับการได้ช่วยชีวิตเพื่อนมนุษย์</a:t>
            </a:r>
            <a:r>
              <a:rPr lang="en-US" altLang="th-TH" sz="2800" b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th-TH" sz="2800" b="1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539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7125"/>
          <a:stretch/>
        </p:blipFill>
        <p:spPr>
          <a:xfrm>
            <a:off x="664029" y="-11238"/>
            <a:ext cx="7402287" cy="6869238"/>
          </a:xfrm>
          <a:prstGeom prst="rect">
            <a:avLst/>
          </a:prstGeom>
        </p:spPr>
      </p:pic>
      <p:sp>
        <p:nvSpPr>
          <p:cNvPr id="4" name="กล่องข้อความ 3"/>
          <p:cNvSpPr txBox="1"/>
          <p:nvPr/>
        </p:nvSpPr>
        <p:spPr>
          <a:xfrm flipH="1">
            <a:off x="8895805" y="1317171"/>
            <a:ext cx="2828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th-TH" dirty="0" smtClean="0"/>
              <a:t>บ้าน</a:t>
            </a:r>
            <a:r>
              <a:rPr lang="th-TH" dirty="0" err="1" smtClean="0"/>
              <a:t>แฮด</a:t>
            </a:r>
            <a:r>
              <a:rPr lang="th-TH" dirty="0" smtClean="0"/>
              <a:t> โนนสมบูรณ์ </a:t>
            </a:r>
          </a:p>
          <a:p>
            <a:r>
              <a:rPr lang="en-US" dirty="0" smtClean="0"/>
              <a:t>12 </a:t>
            </a:r>
            <a:r>
              <a:rPr lang="th-TH" dirty="0" smtClean="0"/>
              <a:t>กุมภาพันธ์ </a:t>
            </a:r>
            <a:r>
              <a:rPr lang="en-US" dirty="0" smtClean="0"/>
              <a:t>2563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59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570375" cy="6096584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5413" r="31324" b="5611"/>
          <a:stretch/>
        </p:blipFill>
        <p:spPr>
          <a:xfrm>
            <a:off x="6096000" y="359673"/>
            <a:ext cx="5296277" cy="61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48" y="0"/>
            <a:ext cx="5784752" cy="6942397"/>
          </a:xfrm>
        </p:spPr>
      </p:pic>
    </p:spTree>
    <p:extLst>
      <p:ext uri="{BB962C8B-B14F-4D97-AF65-F5344CB8AC3E}">
        <p14:creationId xmlns:p14="http://schemas.microsoft.com/office/powerpoint/2010/main" val="5309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8854" t="13282" r="30105" b="31088"/>
          <a:stretch/>
        </p:blipFill>
        <p:spPr>
          <a:xfrm>
            <a:off x="1581150" y="0"/>
            <a:ext cx="9353550" cy="68608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57300" y="2411412"/>
            <a:ext cx="9144000" cy="1655762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8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0"/>
            <a:ext cx="11756570" cy="6858000"/>
          </a:xfrm>
        </p:spPr>
      </p:pic>
    </p:spTree>
    <p:extLst>
      <p:ext uri="{BB962C8B-B14F-4D97-AF65-F5344CB8AC3E}">
        <p14:creationId xmlns:p14="http://schemas.microsoft.com/office/powerpoint/2010/main" val="2824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b="5278"/>
          <a:stretch/>
        </p:blipFill>
        <p:spPr>
          <a:xfrm>
            <a:off x="2790825" y="0"/>
            <a:ext cx="6716414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639</Words>
  <Application>Microsoft Office PowerPoint</Application>
  <PresentationFormat>แบบจอกว้าง</PresentationFormat>
  <Paragraphs>204</Paragraphs>
  <Slides>32</Slides>
  <Notes>1</Notes>
  <HiddenSlides>1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32</vt:i4>
      </vt:variant>
    </vt:vector>
  </HeadingPairs>
  <TitlesOfParts>
    <vt:vector size="39" baseType="lpstr">
      <vt:lpstr>Arial Unicode MS</vt:lpstr>
      <vt:lpstr>Angsana New</vt:lpstr>
      <vt:lpstr>Arial</vt:lpstr>
      <vt:lpstr>Calibri</vt:lpstr>
      <vt:lpstr>Calibri Light</vt:lpstr>
      <vt:lpstr>Cordia New</vt:lpstr>
      <vt:lpstr>ธีมของ Office</vt:lpstr>
      <vt:lpstr>รวมพลังขับเคลื่อนกลไกจังหวัด 12 กุมภาพันธ์ 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มาตรการการบังคับใช้กฎหมาย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Thailand Road Safety Network</vt:lpstr>
      <vt:lpstr>งานนำเสนอ PowerPoint</vt:lpstr>
      <vt:lpstr>งานนำเสนอ PowerPoint</vt:lpstr>
      <vt:lpstr>งานนำเสนอ PowerPoint</vt:lpstr>
      <vt:lpstr>ยุทธศาสตร์การจัดการสำคัญ</vt:lpstr>
      <vt:lpstr>งานนำเสนอ PowerPoint</vt:lpstr>
      <vt:lpstr>งานนำเสนอ PowerPoint</vt:lpstr>
      <vt:lpstr>นโยบาย มท 2 มากกว่า 80% ของการบาดเจ็บและการเสียชีวิตจากอุบีติเหตุทางถนน เกิดในพื้นที่ของ อปท -เจ้าภาพหลักในท้องที่จึงจะต้องเป็น อปท -ภารกิจในการแก้ปัญหาอุบัติเหตุทางถนน ของ อปท มีกฎหมายรองรับคือ พ.ร.บ. อบจ ฉบับที่ 5 (2562) ,มาตราที่ 19, พ.ร.บ.เทศบาล ฉบับที่ 14 (2562) มาตราที่ 19, พ.ร.บ.อบต ฉบับ ที่ 7 (2562) ,มาตราที่ 19 -ท้องถิ่นต้องปรับแผนให้มีภารกิจในเรื่องการแก้ปัญหาอุบัติเหตุทางถนน จัดการจุดเสี่ยง สร้างการรับรู้ให้ชุมชน ด่านครอบครัว ด่านชุมชน ด้านโรงเรียน ด่านโรงงาน ไม่ให้ลูกหลาน เจ้าหน้าที่ ที่กินเหล้าออกจากบ้าน -ต้องบูรณาการท้องถิ่น + ท้องที่ ต้องใช้ขาทั้งสองข้างเท่ากัน ท้องถิ่น และท้องที่ -เป็นความหวังใหม่ในการแก้ปัญหาอุบัติเหตุทางถนน -ทุก อปท ต้องตั้งงบดำเนินการ แห่งละ 1 ล้าน บาทต่อปี ทั้งประเทศ จะมีงบประมาณในการดำเนินการทั้งประเทศ กว่า 8000 ล้านบาท -ต้องไม่ทำงานเชิงรับ แต่ต้องรุกตั้งแต่การออกแบบการสร้างถนนที่ปลอดภัย -จะต้องมีการประชุมทั้ง ระดับ ศปถ จังหวัด, ศปถ อำเภอ, ศปถ ท้องถิ่น ทุกเดือน -จะต้องส่งรายงาน รวบรวมส่งส่วนกลางทุกเดือน -ส่วนกลางจะทำหน้าที่ในการกำกับติดตาม และ จะออกตรวจเยี่ยมการปฏิบัติงานของทุกจังหวัด </vt:lpstr>
      <vt:lpstr> Key success factors </vt:lpstr>
      <vt:lpstr>เราทำอะไรได้บ้าง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36</cp:revision>
  <dcterms:created xsi:type="dcterms:W3CDTF">2020-01-27T05:45:54Z</dcterms:created>
  <dcterms:modified xsi:type="dcterms:W3CDTF">2020-02-12T03:31:14Z</dcterms:modified>
</cp:coreProperties>
</file>